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Kanit"/>
      <p:regular r:id="rId24"/>
    </p:embeddedFont>
    <p:embeddedFont>
      <p:font typeface="Kanit"/>
      <p:regular r:id="rId25"/>
    </p:embeddedFont>
    <p:embeddedFont>
      <p:font typeface="Kanit"/>
      <p:regular r:id="rId26"/>
    </p:embeddedFont>
    <p:embeddedFont>
      <p:font typeface="Kanit"/>
      <p:regular r:id="rId27"/>
    </p:embeddedFont>
    <p:embeddedFont>
      <p:font typeface="Martel Sans Light"/>
      <p:regular r:id="rId28"/>
    </p:embeddedFont>
    <p:embeddedFont>
      <p:font typeface="Martel Sans Ligh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606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Excel Prático: Domine as Fórmulas e Atalhos Essenciais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9708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Aprenda as fórmulas básicas e atalhos que aumentam sua produtividade no Excel.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3233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Dicas práticas para resultados rápidos e eficientes.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13409771" y="600241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391" y="6010037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58293" y="5984558"/>
            <a:ext cx="313182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por Gabriel Florêncio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900" y="743903"/>
            <a:ext cx="7614999" cy="128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 Evolução do PROCV: ÍNDICE + CORRESP: 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50900" y="2356485"/>
            <a:ext cx="163830" cy="1151334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742390" y="2356485"/>
            <a:ext cx="307050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Fórmula ÍNDICE + CORRESP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42390" y="2808684"/>
            <a:ext cx="7123509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Vamos explorar a combinação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ÍNDICE/CORRESP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com exemplos práticos e entender por que ela supera o PROCV em muitos casos.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78560" y="3726180"/>
            <a:ext cx="163830" cy="801767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070050" y="3726180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Dica importante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070050" y="4178379"/>
            <a:ext cx="679584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F4 para travar referências de célula com valor absoluto.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906220" y="4746308"/>
            <a:ext cx="163830" cy="1151334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397710" y="4746308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Combinação útil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397710" y="5198507"/>
            <a:ext cx="6468189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Integre ÍNDICE + CORRESP com SEERRO para evitar mensagens de erro.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33880" y="6116003"/>
            <a:ext cx="163830" cy="1151334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7725370" y="6116003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Sintaxe do PROCV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25370" y="6568202"/>
            <a:ext cx="6140529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=ÍNDICE(coluna_de_retorno; CORRESP(valor_procurado; coluna_de_busca; 0))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75357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Prático: Buscar Preço de um Produto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84998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Suponha que você tenha uma tabela de produtos e preços: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17598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Objetivo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Encontrar o preço da Banana usando o código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18862" y="1501973"/>
            <a:ext cx="13792676" cy="1416368"/>
          </a:xfrm>
          <a:prstGeom prst="roundRect">
            <a:avLst>
              <a:gd name="adj" fmla="val 12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26482" y="1509593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47568" y="158900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Código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142905" y="1589008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Produto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734431" y="158900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Preço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26482" y="1859875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47568" y="193929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1001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5142905" y="1939290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Maçã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9734431" y="193929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R$ 5,00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426482" y="2210157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47568" y="228957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5142905" y="2289572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Banana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734431" y="228957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R$ 3,50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426482" y="2560439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47568" y="2639854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1003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5142905" y="2639854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Laranja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9734431" y="2639854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R$ 4,20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8862" y="3052882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Solução: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18862" y="3378875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=ÍNDICE(C2:C4; CORRESP(1002; A2:A4; 0))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18862" y="3704868"/>
            <a:ext cx="13792676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Explicação: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1002: O código que estamos buscando.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18862" y="4222313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C2:C4: Coluna onde está o Preço (retorno desejado).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18862" y="4509968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CORRESP(1002; A2:A4; 0): Procura 1002 na coluna de códigos (A2:A4) e retorna sua posição (linha 2).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418862" y="4797623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 comparação ao Procv: No PROCV, você precisa contar manualmente a coluna (3 = Preço).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418862" y="5130165"/>
            <a:ext cx="490382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Por que ÍNDICE/CORRESP é Melhor que PROCV?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418862" y="5591175"/>
            <a:ext cx="13792676" cy="1462088"/>
          </a:xfrm>
          <a:prstGeom prst="roundRect">
            <a:avLst>
              <a:gd name="adj" fmla="val 12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26482" y="5598795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47568" y="567821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Vantagem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5142905" y="5678210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PROCV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9734431" y="567821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ÍNDICE/CORRESP</a:t>
            </a:r>
            <a:endParaRPr lang="en-US" sz="900" dirty="0"/>
          </a:p>
        </p:txBody>
      </p:sp>
      <p:sp>
        <p:nvSpPr>
          <p:cNvPr id="34" name="Shape 32"/>
          <p:cNvSpPr/>
          <p:nvPr/>
        </p:nvSpPr>
        <p:spPr>
          <a:xfrm>
            <a:off x="426482" y="5949077"/>
            <a:ext cx="13776008" cy="3655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47568" y="602849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Busca à esquerda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5142905" y="6028492"/>
            <a:ext cx="434459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❌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Não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9734431" y="6028492"/>
            <a:ext cx="43484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Sim</a:t>
            </a:r>
            <a:endParaRPr lang="en-US" sz="900" dirty="0"/>
          </a:p>
        </p:txBody>
      </p:sp>
      <p:sp>
        <p:nvSpPr>
          <p:cNvPr id="38" name="Shape 36"/>
          <p:cNvSpPr/>
          <p:nvPr/>
        </p:nvSpPr>
        <p:spPr>
          <a:xfrm>
            <a:off x="426482" y="6314599"/>
            <a:ext cx="13776008" cy="3655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47568" y="6394013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Não quebra ao inserir colunas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5142905" y="6394013"/>
            <a:ext cx="434459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❌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Não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9734431" y="6394013"/>
            <a:ext cx="43484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Sim</a:t>
            </a:r>
            <a:endParaRPr lang="en-US" sz="900" dirty="0"/>
          </a:p>
        </p:txBody>
      </p:sp>
      <p:sp>
        <p:nvSpPr>
          <p:cNvPr id="42" name="Shape 40"/>
          <p:cNvSpPr/>
          <p:nvPr/>
        </p:nvSpPr>
        <p:spPr>
          <a:xfrm>
            <a:off x="426482" y="6680121"/>
            <a:ext cx="13776008" cy="3655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47568" y="6759535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Mais rápido em grandes tabelas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5142905" y="6759535"/>
            <a:ext cx="434459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❌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Média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9734431" y="6759535"/>
            <a:ext cx="43484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Melhor</a:t>
            </a:r>
            <a:endParaRPr lang="en-US" sz="900" dirty="0"/>
          </a:p>
        </p:txBody>
      </p:sp>
      <p:sp>
        <p:nvSpPr>
          <p:cNvPr id="46" name="Text 44"/>
          <p:cNvSpPr/>
          <p:nvPr/>
        </p:nvSpPr>
        <p:spPr>
          <a:xfrm>
            <a:off x="418862" y="718780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Exemplo Avançado: Busca em Duas Dimensões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418862" y="7513796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Suponha uma tabela de vendas por mês:</a:t>
            </a:r>
            <a:endParaRPr lang="en-US" sz="900" dirty="0"/>
          </a:p>
        </p:txBody>
      </p:sp>
      <p:sp>
        <p:nvSpPr>
          <p:cNvPr id="48" name="Shape 46"/>
          <p:cNvSpPr/>
          <p:nvPr/>
        </p:nvSpPr>
        <p:spPr>
          <a:xfrm>
            <a:off x="418862" y="7839789"/>
            <a:ext cx="13792676" cy="1066086"/>
          </a:xfrm>
          <a:prstGeom prst="roundRect">
            <a:avLst>
              <a:gd name="adj" fmla="val 16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426482" y="7847409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546140" y="792682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Produto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3994309" y="792682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Jan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7438668" y="792682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Fev</a:t>
            </a:r>
            <a:endParaRPr lang="en-US" sz="900" dirty="0"/>
          </a:p>
        </p:txBody>
      </p:sp>
      <p:sp>
        <p:nvSpPr>
          <p:cNvPr id="53" name="Text 51"/>
          <p:cNvSpPr/>
          <p:nvPr/>
        </p:nvSpPr>
        <p:spPr>
          <a:xfrm>
            <a:off x="10883027" y="792682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</a:t>
            </a:r>
            <a:endParaRPr lang="en-US" sz="900" dirty="0"/>
          </a:p>
        </p:txBody>
      </p:sp>
      <p:sp>
        <p:nvSpPr>
          <p:cNvPr id="54" name="Shape 52"/>
          <p:cNvSpPr/>
          <p:nvPr/>
        </p:nvSpPr>
        <p:spPr>
          <a:xfrm>
            <a:off x="426482" y="8197691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46140" y="827710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Maçã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3994309" y="827710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38668" y="827710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150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883027" y="827710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200</a:t>
            </a:r>
            <a:endParaRPr lang="en-US" sz="900" dirty="0"/>
          </a:p>
        </p:txBody>
      </p:sp>
      <p:sp>
        <p:nvSpPr>
          <p:cNvPr id="59" name="Shape 57"/>
          <p:cNvSpPr/>
          <p:nvPr/>
        </p:nvSpPr>
        <p:spPr>
          <a:xfrm>
            <a:off x="426482" y="8547973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546140" y="862738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Banana</a:t>
            </a:r>
            <a:endParaRPr lang="en-US" sz="900" dirty="0"/>
          </a:p>
        </p:txBody>
      </p:sp>
      <p:sp>
        <p:nvSpPr>
          <p:cNvPr id="61" name="Text 59"/>
          <p:cNvSpPr/>
          <p:nvPr/>
        </p:nvSpPr>
        <p:spPr>
          <a:xfrm>
            <a:off x="3994309" y="862738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80</a:t>
            </a:r>
            <a:endParaRPr lang="en-US" sz="900" dirty="0"/>
          </a:p>
        </p:txBody>
      </p:sp>
      <p:sp>
        <p:nvSpPr>
          <p:cNvPr id="62" name="Text 60"/>
          <p:cNvSpPr/>
          <p:nvPr/>
        </p:nvSpPr>
        <p:spPr>
          <a:xfrm>
            <a:off x="7438668" y="862738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90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10883027" y="862738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120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18862" y="9040416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Objetivo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Buscar as vendas de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Banana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em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Fev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418862" y="9366409"/>
            <a:ext cx="13792676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Fórmula: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=ÍNDICE(B2:D3; CORRESP("Banana"; A2:A3; 0); CORRESP("Fev"; B1:D1; 0))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418862" y="9883854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B2:D3: Intervalo de dados.</a:t>
            </a:r>
            <a:endParaRPr lang="en-US" sz="750" dirty="0"/>
          </a:p>
        </p:txBody>
      </p:sp>
      <p:sp>
        <p:nvSpPr>
          <p:cNvPr id="67" name="Text 65"/>
          <p:cNvSpPr/>
          <p:nvPr/>
        </p:nvSpPr>
        <p:spPr>
          <a:xfrm>
            <a:off x="418862" y="10171509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CORRESP("Banana"; A2:A3; 0): Encontra a linha.</a:t>
            </a:r>
            <a:endParaRPr lang="en-US" sz="750" dirty="0"/>
          </a:p>
        </p:txBody>
      </p:sp>
      <p:sp>
        <p:nvSpPr>
          <p:cNvPr id="68" name="Text 66"/>
          <p:cNvSpPr/>
          <p:nvPr/>
        </p:nvSpPr>
        <p:spPr>
          <a:xfrm>
            <a:off x="418862" y="10459164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CORRESP("Fev"; B1:D1; 0): Encontra a coluna.</a:t>
            </a:r>
            <a:endParaRPr lang="en-US" sz="750" dirty="0"/>
          </a:p>
        </p:txBody>
      </p:sp>
      <p:sp>
        <p:nvSpPr>
          <p:cNvPr id="69" name="Text 67"/>
          <p:cNvSpPr/>
          <p:nvPr/>
        </p:nvSpPr>
        <p:spPr>
          <a:xfrm>
            <a:off x="418862" y="10746819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Resultado: 90.</a:t>
            </a:r>
            <a:endParaRPr lang="en-US" sz="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042" y="656987"/>
            <a:ext cx="7640717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Verificar valores em uma base: Função SE + ÉNÚM + CORRESP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8042" y="2242304"/>
            <a:ext cx="160973" cy="1391841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721078" y="2242304"/>
            <a:ext cx="442793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Fórmula Função SE + ÉNÚM + CORRESP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721078" y="2686883"/>
            <a:ext cx="7157680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Vamos explorar como usar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 + ÉNÚM + CORRESP 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para verificar se um valor existe em uma base de dados, mesmo quando você não sabe a posição exata.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560106" y="3848814"/>
            <a:ext cx="160973" cy="2162651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043142" y="3848814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Quando Usar?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43142" y="4293394"/>
            <a:ext cx="6835616" cy="1718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Validar dados: Checar se um código, nome ou ID já existe em uma lista.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Substituir o PROCV em buscas simples (quando você só quer saber se existe, sem trazer outros dados).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Evitar erros como #N/D em fórmulas mais complexas.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882289" y="6226135"/>
            <a:ext cx="160973" cy="1131808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365325" y="622613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Sintaxe da fórmula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365325" y="6670715"/>
            <a:ext cx="6513433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=SE(ÉNÚM(CORRESP(VERDADEIRO; CORRESP("valor"; intervalo; 0))); "Sim"; "Não")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612540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Prático: Verificar se um Nome Existe em uma Lista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730329"/>
            <a:ext cx="255793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 com sua Tabela: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18862" y="1120854"/>
            <a:ext cx="13792676" cy="1416368"/>
          </a:xfrm>
          <a:prstGeom prst="roundRect">
            <a:avLst>
              <a:gd name="adj" fmla="val 12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6482" y="1128474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7568" y="1207889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5142905" y="1207889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9734431" y="1207889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426482" y="1478756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47568" y="1558171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João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5142905" y="1558171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Gerente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734431" y="1558171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426482" y="1829038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47568" y="1908453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Maria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5142905" y="1908453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Analista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9734431" y="1908453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RH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26482" y="2179320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7568" y="2258735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Carlos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5142905" y="2258735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Assistente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9734431" y="2258735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Marketing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18862" y="267176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Objetivo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Verificar se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"Maria"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está na lista.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8862" y="2997756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=SE(ÉNÚM(CORRESP("Maria"; A2:A4; 0)); "Encontrado"; "Não encontrado")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18862" y="3368635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Explicação: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18862" y="375916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CORRESP("Maria"; A2:A4; 0)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18862" y="40851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(Observação: Você mencionou#VALOR!, mas oCORRESPretorna#N/Dquando não encontra. OLOCALIZARretornaria#VALOR!se o texto não existisse, mas ele não é recomendado para buscas exatas.)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418862" y="441114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 que faz? Procura "Maria" no intervalo A2:A4 com correspondência exata (0 no final).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418862" y="464439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encontrar: Retorna a posição relativa (ex.: "Maria" está na 2ª linha do intervalo A2:A4 → retorna 2).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418862" y="487763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NÃO encontrar: Retorna #N/D (erro de "não disponível").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418862" y="511087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ÉNÚM( )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418862" y="534412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 que faz? Verifica se o resultado do CORRESP é um número.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418862" y="5577364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for número (ex.: 2): Retorna VERDADEIRO (porque encontrou).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18862" y="581060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for erro (#N/D): Retorna FALSO (porque não encontrou).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418862" y="604385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SE(ÉNÚM(...); "Encontrado"; "Não encontrado")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418862" y="6277094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ÉNÚM = VERDADEIRO: Mostra "Encontrado".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418862" y="6510338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ÉNÚM = FALSO: Mostra "Não encontrado".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418862" y="6881217"/>
            <a:ext cx="313658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Alternativas para Busca Exata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18862" y="7342227"/>
            <a:ext cx="6144697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 você quer garantir que o valor 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exato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está na base (não apenas parte dele), use:</a:t>
            </a:r>
            <a:endParaRPr lang="en-US" sz="1300" dirty="0"/>
          </a:p>
        </p:txBody>
      </p:sp>
      <p:sp>
        <p:nvSpPr>
          <p:cNvPr id="38" name="Shape 36"/>
          <p:cNvSpPr/>
          <p:nvPr/>
        </p:nvSpPr>
        <p:spPr>
          <a:xfrm>
            <a:off x="418862" y="7732752"/>
            <a:ext cx="13792676" cy="735449"/>
          </a:xfrm>
          <a:prstGeom prst="roundRect">
            <a:avLst>
              <a:gd name="adj" fmla="val 24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26482" y="7740372"/>
            <a:ext cx="13777436" cy="3699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46140" y="7819787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CONT.SE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7438668" y="7819787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CORRESP + SEERRO</a:t>
            </a:r>
            <a:endParaRPr lang="en-US" sz="1300" dirty="0"/>
          </a:p>
        </p:txBody>
      </p:sp>
      <p:sp>
        <p:nvSpPr>
          <p:cNvPr id="42" name="Shape 40"/>
          <p:cNvSpPr/>
          <p:nvPr/>
        </p:nvSpPr>
        <p:spPr>
          <a:xfrm>
            <a:off x="426482" y="8110299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46140" y="818971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=SE(CONT.SE(A:A; "Maria") &gt; 0; "Encontrado"; "Não encontrado")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7438668" y="818971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=SE(ÉNÚM(CORRESP("Maria"; A:A; 0)); "Encontrado"; "Não encontrado")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418862" y="864762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Conclusão</a:t>
            </a:r>
            <a:endParaRPr lang="en-US" sz="1750" dirty="0"/>
          </a:p>
        </p:txBody>
      </p:sp>
      <p:sp>
        <p:nvSpPr>
          <p:cNvPr id="46" name="Text 44"/>
          <p:cNvSpPr/>
          <p:nvPr/>
        </p:nvSpPr>
        <p:spPr>
          <a:xfrm>
            <a:off x="418862" y="9108638"/>
            <a:ext cx="1379267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combinação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 + ÉNÚM + LOCALIZAR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é poderosa para: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Verificar se um texto ou número existe em uma célula ou intervalo.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Criar validações dinâmicas (EX: "Este CPF já foi cadastrado?").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418862" y="984801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Porém, para buscas exatas,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CONT.SE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ou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CORRESP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podem ser mais eficientes.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721" y="339209"/>
            <a:ext cx="6879312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Atalhos do Excel para Aumentar sua Produtividade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31721" y="948690"/>
            <a:ext cx="13766959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Dominar atalhos do Excel pode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economizar horas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de trabalho. Aqui estão os mais úteis, organizados por categoria: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721" y="1331000"/>
            <a:ext cx="43574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Atalhos Gerais (Básicos, mas Essenciais)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31721" y="1806297"/>
            <a:ext cx="13766959" cy="6142077"/>
          </a:xfrm>
          <a:prstGeom prst="roundRect">
            <a:avLst>
              <a:gd name="adj" fmla="val 30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39341" y="1813917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62689" y="1895475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Atalho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7442359" y="1895475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Ação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439341" y="2174319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62689" y="2255877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N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7442359" y="2255877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Novo arquivo do Excel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439341" y="2534722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62689" y="2616279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O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7442359" y="2616279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Abrir um arquivo existente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439341" y="2895124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62689" y="2976682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7442359" y="2976682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Salvar o arquivo atual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39341" y="3255526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62689" y="3337084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P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7442359" y="3337084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Abrir a janela de impressão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439341" y="3615928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62689" y="3697486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Z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7442359" y="3697486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Desfazer a última ação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439341" y="3976330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62689" y="4057888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Y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7442359" y="4057888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Refazer a última ação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439341" y="4336733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62689" y="4418290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C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7442359" y="4418290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Copiar seleção</a:t>
            </a:r>
            <a:endParaRPr lang="en-US" sz="950" dirty="0"/>
          </a:p>
        </p:txBody>
      </p:sp>
      <p:sp>
        <p:nvSpPr>
          <p:cNvPr id="30" name="Shape 28"/>
          <p:cNvSpPr/>
          <p:nvPr/>
        </p:nvSpPr>
        <p:spPr>
          <a:xfrm>
            <a:off x="439341" y="4697135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62689" y="4778692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X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7442359" y="4778692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Recortar seleção</a:t>
            </a:r>
            <a:endParaRPr lang="en-US" sz="950" dirty="0"/>
          </a:p>
        </p:txBody>
      </p:sp>
      <p:sp>
        <p:nvSpPr>
          <p:cNvPr id="33" name="Shape 31"/>
          <p:cNvSpPr/>
          <p:nvPr/>
        </p:nvSpPr>
        <p:spPr>
          <a:xfrm>
            <a:off x="439341" y="5057537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62689" y="5139095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V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7442359" y="5139095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Colar</a:t>
            </a:r>
            <a:endParaRPr lang="en-US" sz="950" dirty="0"/>
          </a:p>
        </p:txBody>
      </p:sp>
      <p:sp>
        <p:nvSpPr>
          <p:cNvPr id="36" name="Shape 34"/>
          <p:cNvSpPr/>
          <p:nvPr/>
        </p:nvSpPr>
        <p:spPr>
          <a:xfrm>
            <a:off x="439341" y="5417939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62689" y="5499497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Alt + V</a:t>
            </a:r>
            <a:endParaRPr lang="en-US" sz="950" dirty="0"/>
          </a:p>
        </p:txBody>
      </p:sp>
      <p:sp>
        <p:nvSpPr>
          <p:cNvPr id="38" name="Text 36"/>
          <p:cNvSpPr/>
          <p:nvPr/>
        </p:nvSpPr>
        <p:spPr>
          <a:xfrm>
            <a:off x="7442359" y="5499497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Colar especial (opções avançadas)</a:t>
            </a:r>
            <a:endParaRPr lang="en-US" sz="950" dirty="0"/>
          </a:p>
        </p:txBody>
      </p:sp>
      <p:sp>
        <p:nvSpPr>
          <p:cNvPr id="39" name="Shape 37"/>
          <p:cNvSpPr/>
          <p:nvPr/>
        </p:nvSpPr>
        <p:spPr>
          <a:xfrm>
            <a:off x="439341" y="5778341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62689" y="5859899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F</a:t>
            </a:r>
            <a:endParaRPr lang="en-US" sz="950" dirty="0"/>
          </a:p>
        </p:txBody>
      </p:sp>
      <p:sp>
        <p:nvSpPr>
          <p:cNvPr id="41" name="Text 39"/>
          <p:cNvSpPr/>
          <p:nvPr/>
        </p:nvSpPr>
        <p:spPr>
          <a:xfrm>
            <a:off x="7442359" y="5859899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Buscar (Find)</a:t>
            </a:r>
            <a:endParaRPr lang="en-US" sz="950" dirty="0"/>
          </a:p>
        </p:txBody>
      </p:sp>
      <p:sp>
        <p:nvSpPr>
          <p:cNvPr id="42" name="Shape 40"/>
          <p:cNvSpPr/>
          <p:nvPr/>
        </p:nvSpPr>
        <p:spPr>
          <a:xfrm>
            <a:off x="439341" y="6138743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62689" y="6220301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H</a:t>
            </a:r>
            <a:endParaRPr lang="en-US" sz="950" dirty="0"/>
          </a:p>
        </p:txBody>
      </p:sp>
      <p:sp>
        <p:nvSpPr>
          <p:cNvPr id="44" name="Text 42"/>
          <p:cNvSpPr/>
          <p:nvPr/>
        </p:nvSpPr>
        <p:spPr>
          <a:xfrm>
            <a:off x="7442359" y="6220301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Substituir</a:t>
            </a:r>
            <a:endParaRPr lang="en-US" sz="950" dirty="0"/>
          </a:p>
        </p:txBody>
      </p:sp>
      <p:sp>
        <p:nvSpPr>
          <p:cNvPr id="45" name="Shape 43"/>
          <p:cNvSpPr/>
          <p:nvPr/>
        </p:nvSpPr>
        <p:spPr>
          <a:xfrm>
            <a:off x="439341" y="6499146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62689" y="6580703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F2</a:t>
            </a:r>
            <a:endParaRPr lang="en-US" sz="950" dirty="0"/>
          </a:p>
        </p:txBody>
      </p:sp>
      <p:sp>
        <p:nvSpPr>
          <p:cNvPr id="47" name="Text 45"/>
          <p:cNvSpPr/>
          <p:nvPr/>
        </p:nvSpPr>
        <p:spPr>
          <a:xfrm>
            <a:off x="7442359" y="6580703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Editar célula selecionada</a:t>
            </a:r>
            <a:endParaRPr lang="en-US" sz="950" dirty="0"/>
          </a:p>
        </p:txBody>
      </p:sp>
      <p:sp>
        <p:nvSpPr>
          <p:cNvPr id="48" name="Shape 46"/>
          <p:cNvSpPr/>
          <p:nvPr/>
        </p:nvSpPr>
        <p:spPr>
          <a:xfrm>
            <a:off x="439341" y="6859548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62689" y="6941106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F4</a:t>
            </a:r>
            <a:endParaRPr lang="en-US" sz="950" dirty="0"/>
          </a:p>
        </p:txBody>
      </p:sp>
      <p:sp>
        <p:nvSpPr>
          <p:cNvPr id="50" name="Text 48"/>
          <p:cNvSpPr/>
          <p:nvPr/>
        </p:nvSpPr>
        <p:spPr>
          <a:xfrm>
            <a:off x="7442359" y="6941106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Repetir última ação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travar referência (A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1)</a:t>
            </a:r>
            <a:endParaRPr lang="en-US" sz="950" dirty="0"/>
          </a:p>
        </p:txBody>
      </p:sp>
      <p:sp>
        <p:nvSpPr>
          <p:cNvPr id="51" name="Shape 49"/>
          <p:cNvSpPr/>
          <p:nvPr/>
        </p:nvSpPr>
        <p:spPr>
          <a:xfrm>
            <a:off x="439341" y="7219950"/>
            <a:ext cx="13751719" cy="3604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62689" y="7301508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;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7442359" y="7301508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Inserir data atual</a:t>
            </a:r>
            <a:endParaRPr lang="en-US" sz="950" dirty="0"/>
          </a:p>
        </p:txBody>
      </p:sp>
      <p:sp>
        <p:nvSpPr>
          <p:cNvPr id="54" name="Shape 52"/>
          <p:cNvSpPr/>
          <p:nvPr/>
        </p:nvSpPr>
        <p:spPr>
          <a:xfrm>
            <a:off x="439341" y="7580352"/>
            <a:ext cx="13751719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62689" y="7661910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;</a:t>
            </a:r>
            <a:endParaRPr lang="en-US" sz="950" dirty="0"/>
          </a:p>
        </p:txBody>
      </p:sp>
      <p:sp>
        <p:nvSpPr>
          <p:cNvPr id="56" name="Text 54"/>
          <p:cNvSpPr/>
          <p:nvPr/>
        </p:nvSpPr>
        <p:spPr>
          <a:xfrm>
            <a:off x="7442359" y="7661910"/>
            <a:ext cx="6625352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Inserir hora atual</a:t>
            </a:r>
            <a:endParaRPr lang="en-US" sz="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678013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Atalhos de Navegação e Seleção e Atalhos de Formatação Rápida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730329"/>
            <a:ext cx="353639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Navegação, Seleção e Formatação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418862" y="1191339"/>
            <a:ext cx="13792676" cy="3167777"/>
          </a:xfrm>
          <a:prstGeom prst="roundRect">
            <a:avLst>
              <a:gd name="adj" fmla="val 5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6482" y="1198959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6140" y="127837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Atalho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438668" y="127837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Ação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426482" y="1549241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46140" y="1628656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Seta (↑, ↓, ←, →)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438668" y="1628656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Ir para a última célula preenchida na direção da seta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26482" y="1899523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46140" y="197893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Seta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38668" y="197893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Selecionar intervalo até a última célula preenchida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426482" y="2249805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46140" y="232922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A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38668" y="232922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Selecionar toda a tabela (se dentro de dados) ou planilha inteira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26482" y="2600087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6140" y="267950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Shift + Espaço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438668" y="267950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Selecionar linha inteira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26482" y="2950369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46140" y="30297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Espaço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38668" y="30297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Selecionar coluna inteira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26482" y="3300651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46140" y="33800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Home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38668" y="33800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Ir para a célula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A1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426482" y="3650933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46140" y="37303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End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7438668" y="37303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Ir para a última célula usada na planilha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426482" y="4001214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46140" y="408062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 + Page Up / Page Down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7438668" y="408062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Rolagem horizontal rápida</a:t>
            </a:r>
            <a:endParaRPr lang="en-US" sz="900" dirty="0"/>
          </a:p>
        </p:txBody>
      </p:sp>
      <p:sp>
        <p:nvSpPr>
          <p:cNvPr id="32" name="Shape 30"/>
          <p:cNvSpPr/>
          <p:nvPr/>
        </p:nvSpPr>
        <p:spPr>
          <a:xfrm>
            <a:off x="418862" y="4493657"/>
            <a:ext cx="13792676" cy="3868341"/>
          </a:xfrm>
          <a:prstGeom prst="roundRect">
            <a:avLst>
              <a:gd name="adj" fmla="val 4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26482" y="4501277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46140" y="458069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Atalho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7438668" y="458069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Ação</a:t>
            </a:r>
            <a:endParaRPr lang="en-US" sz="900" dirty="0"/>
          </a:p>
        </p:txBody>
      </p:sp>
      <p:sp>
        <p:nvSpPr>
          <p:cNvPr id="36" name="Shape 34"/>
          <p:cNvSpPr/>
          <p:nvPr/>
        </p:nvSpPr>
        <p:spPr>
          <a:xfrm>
            <a:off x="426482" y="4851559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46140" y="493097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B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7438668" y="493097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Negrito</a:t>
            </a:r>
            <a:endParaRPr lang="en-US" sz="900" dirty="0"/>
          </a:p>
        </p:txBody>
      </p:sp>
      <p:sp>
        <p:nvSpPr>
          <p:cNvPr id="39" name="Shape 37"/>
          <p:cNvSpPr/>
          <p:nvPr/>
        </p:nvSpPr>
        <p:spPr>
          <a:xfrm>
            <a:off x="426482" y="5201841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46140" y="528125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I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38668" y="528125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Itálico</a:t>
            </a:r>
            <a:endParaRPr lang="en-US" sz="900" dirty="0"/>
          </a:p>
        </p:txBody>
      </p:sp>
      <p:sp>
        <p:nvSpPr>
          <p:cNvPr id="42" name="Shape 40"/>
          <p:cNvSpPr/>
          <p:nvPr/>
        </p:nvSpPr>
        <p:spPr>
          <a:xfrm>
            <a:off x="426482" y="5552123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46140" y="563153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U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7438668" y="563153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Sublinhado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426482" y="5902404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46140" y="598181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+ 1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7438668" y="598181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Abrir a janela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Formatar Células</a:t>
            </a:r>
            <a:endParaRPr lang="en-US" sz="900" dirty="0"/>
          </a:p>
        </p:txBody>
      </p:sp>
      <p:sp>
        <p:nvSpPr>
          <p:cNvPr id="48" name="Shape 46"/>
          <p:cNvSpPr/>
          <p:nvPr/>
        </p:nvSpPr>
        <p:spPr>
          <a:xfrm>
            <a:off x="426482" y="6252686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46140" y="633210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~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7438668" y="633210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Geral</a:t>
            </a:r>
            <a:endParaRPr lang="en-US" sz="900" dirty="0"/>
          </a:p>
        </p:txBody>
      </p:sp>
      <p:sp>
        <p:nvSpPr>
          <p:cNvPr id="51" name="Shape 49"/>
          <p:cNvSpPr/>
          <p:nvPr/>
        </p:nvSpPr>
        <p:spPr>
          <a:xfrm>
            <a:off x="426482" y="6602968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46140" y="66823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$</a:t>
            </a:r>
            <a:endParaRPr lang="en-US" sz="900" dirty="0"/>
          </a:p>
        </p:txBody>
      </p:sp>
      <p:sp>
        <p:nvSpPr>
          <p:cNvPr id="53" name="Text 51"/>
          <p:cNvSpPr/>
          <p:nvPr/>
        </p:nvSpPr>
        <p:spPr>
          <a:xfrm>
            <a:off x="7438668" y="66823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Moeda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(R$)</a:t>
            </a:r>
            <a:endParaRPr lang="en-US" sz="900" dirty="0"/>
          </a:p>
        </p:txBody>
      </p:sp>
      <p:sp>
        <p:nvSpPr>
          <p:cNvPr id="54" name="Shape 52"/>
          <p:cNvSpPr/>
          <p:nvPr/>
        </p:nvSpPr>
        <p:spPr>
          <a:xfrm>
            <a:off x="426482" y="6953250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46140" y="70326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%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7438668" y="70326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Porcentagem</a:t>
            </a:r>
            <a:endParaRPr lang="en-US" sz="900" dirty="0"/>
          </a:p>
        </p:txBody>
      </p:sp>
      <p:sp>
        <p:nvSpPr>
          <p:cNvPr id="57" name="Shape 55"/>
          <p:cNvSpPr/>
          <p:nvPr/>
        </p:nvSpPr>
        <p:spPr>
          <a:xfrm>
            <a:off x="426482" y="7303532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546140" y="73829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#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7438668" y="73829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</a:t>
            </a:r>
            <a:endParaRPr lang="en-US" sz="900" dirty="0"/>
          </a:p>
        </p:txBody>
      </p:sp>
      <p:sp>
        <p:nvSpPr>
          <p:cNvPr id="60" name="Shape 58"/>
          <p:cNvSpPr/>
          <p:nvPr/>
        </p:nvSpPr>
        <p:spPr>
          <a:xfrm>
            <a:off x="426482" y="7653814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546140" y="773322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@</a:t>
            </a:r>
            <a:endParaRPr lang="en-US" sz="900" dirty="0"/>
          </a:p>
        </p:txBody>
      </p:sp>
      <p:sp>
        <p:nvSpPr>
          <p:cNvPr id="62" name="Text 60"/>
          <p:cNvSpPr/>
          <p:nvPr/>
        </p:nvSpPr>
        <p:spPr>
          <a:xfrm>
            <a:off x="7438668" y="773322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Hora</a:t>
            </a:r>
            <a:endParaRPr lang="en-US" sz="900" dirty="0"/>
          </a:p>
        </p:txBody>
      </p:sp>
      <p:sp>
        <p:nvSpPr>
          <p:cNvPr id="63" name="Shape 61"/>
          <p:cNvSpPr/>
          <p:nvPr/>
        </p:nvSpPr>
        <p:spPr>
          <a:xfrm>
            <a:off x="426482" y="8004096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546140" y="808351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 + H + O + I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38668" y="808351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Ajustar largura da coluna automaticamente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73056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Atalhos para Trabalhar com Dados e Atalhos para Fórmulas e Cálculos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730329"/>
            <a:ext cx="28619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Dados, Fórmulas e Cálculos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418862" y="1191339"/>
            <a:ext cx="13792676" cy="3518059"/>
          </a:xfrm>
          <a:prstGeom prst="roundRect">
            <a:avLst>
              <a:gd name="adj" fmla="val 5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6482" y="1198959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6140" y="127837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Atalho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438668" y="1278374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Ação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426482" y="1549241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46140" y="1628656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L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438668" y="1628656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Ativar/desativar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Filtros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26482" y="1899523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46140" y="197893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 + ↓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38668" y="1978938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Abrir lista suspensa do filtro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426482" y="2249805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46140" y="232922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T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38668" y="2329220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Converter intervalo em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Tabela Dinâmica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26482" y="2600087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46140" y="267950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+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438668" y="2679502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Inserir nova linha/coluna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26482" y="2950369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46140" y="30297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-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38668" y="30297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Excluir linha/coluna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426482" y="3300651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46140" y="33800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&amp;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38668" y="338006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Adicionar bordas externas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426482" y="3650933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46140" y="37303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D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7438668" y="373034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Copiar conteúdo da célula acima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426482" y="4001214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46140" y="408062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R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7438668" y="408062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Copiar conteúdo da célula à esquerda</a:t>
            </a:r>
            <a:endParaRPr lang="en-US" sz="900" dirty="0"/>
          </a:p>
        </p:txBody>
      </p:sp>
      <p:sp>
        <p:nvSpPr>
          <p:cNvPr id="32" name="Shape 30"/>
          <p:cNvSpPr/>
          <p:nvPr/>
        </p:nvSpPr>
        <p:spPr>
          <a:xfrm>
            <a:off x="426482" y="4351496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46140" y="443091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 + =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7438668" y="443091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AutoSoma (SUM) rápida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418862" y="4843939"/>
            <a:ext cx="13792676" cy="2116931"/>
          </a:xfrm>
          <a:prstGeom prst="roundRect">
            <a:avLst>
              <a:gd name="adj" fmla="val 8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426482" y="4851559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46140" y="493097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Atalho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7438668" y="493097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Ação</a:t>
            </a:r>
            <a:endParaRPr lang="en-US" sz="900" dirty="0"/>
          </a:p>
        </p:txBody>
      </p:sp>
      <p:sp>
        <p:nvSpPr>
          <p:cNvPr id="39" name="Shape 37"/>
          <p:cNvSpPr/>
          <p:nvPr/>
        </p:nvSpPr>
        <p:spPr>
          <a:xfrm>
            <a:off x="426482" y="5201841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46140" y="528125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F9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38668" y="5281255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Recalcular todas as fórmulas da planilha</a:t>
            </a:r>
            <a:endParaRPr lang="en-US" sz="900" dirty="0"/>
          </a:p>
        </p:txBody>
      </p:sp>
      <p:sp>
        <p:nvSpPr>
          <p:cNvPr id="42" name="Shape 40"/>
          <p:cNvSpPr/>
          <p:nvPr/>
        </p:nvSpPr>
        <p:spPr>
          <a:xfrm>
            <a:off x="426482" y="5552123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546140" y="563153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`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7438668" y="5631537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Mostrar/ocultar fórmulas (em vez de valores)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426482" y="5902404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46140" y="598181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Shift + F3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7438668" y="5981819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Abrir assistente de funções</a:t>
            </a:r>
            <a:endParaRPr lang="en-US" sz="900" dirty="0"/>
          </a:p>
        </p:txBody>
      </p:sp>
      <p:sp>
        <p:nvSpPr>
          <p:cNvPr id="48" name="Shape 46"/>
          <p:cNvSpPr/>
          <p:nvPr/>
        </p:nvSpPr>
        <p:spPr>
          <a:xfrm>
            <a:off x="426482" y="6252686"/>
            <a:ext cx="13777436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46140" y="633210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Shift + Enter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7438668" y="6332101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Confirmar fórmula matricial (CSE)</a:t>
            </a:r>
            <a:endParaRPr lang="en-US" sz="900" dirty="0"/>
          </a:p>
        </p:txBody>
      </p:sp>
      <p:sp>
        <p:nvSpPr>
          <p:cNvPr id="51" name="Shape 49"/>
          <p:cNvSpPr/>
          <p:nvPr/>
        </p:nvSpPr>
        <p:spPr>
          <a:xfrm>
            <a:off x="426482" y="6602968"/>
            <a:ext cx="13777436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46140" y="66823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F4 (em fórmulas)</a:t>
            </a:r>
            <a:endParaRPr lang="en-US" sz="900" dirty="0"/>
          </a:p>
        </p:txBody>
      </p:sp>
      <p:sp>
        <p:nvSpPr>
          <p:cNvPr id="53" name="Text 51"/>
          <p:cNvSpPr/>
          <p:nvPr/>
        </p:nvSpPr>
        <p:spPr>
          <a:xfrm>
            <a:off x="7438668" y="6682383"/>
            <a:ext cx="664559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Alternar entre referências absolutas (A</a:t>
            </a:r>
            <a:pPr algn="l" indent="0" marL="0">
              <a:lnSpc>
                <a:spcPts val="1500"/>
              </a:lnSpc>
              <a:buNone/>
            </a:pPr>
            <a:r>
              <a:rPr lang="en-US" sz="9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1), relativas (A1) e mistas (A1/1/A1)</a:t>
            </a:r>
            <a:endParaRPr lang="en-US" sz="900" dirty="0"/>
          </a:p>
        </p:txBody>
      </p:sp>
      <p:sp>
        <p:nvSpPr>
          <p:cNvPr id="54" name="Text 52"/>
          <p:cNvSpPr/>
          <p:nvPr/>
        </p:nvSpPr>
        <p:spPr>
          <a:xfrm>
            <a:off x="418862" y="7140297"/>
            <a:ext cx="375189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Dicas Extras para Turbinar seu Excel</a:t>
            </a:r>
            <a:endParaRPr lang="en-US" sz="1750" dirty="0"/>
          </a:p>
        </p:txBody>
      </p:sp>
      <p:sp>
        <p:nvSpPr>
          <p:cNvPr id="55" name="Text 53"/>
          <p:cNvSpPr/>
          <p:nvPr/>
        </p:nvSpPr>
        <p:spPr>
          <a:xfrm>
            <a:off x="418862" y="7601307"/>
            <a:ext cx="13792676" cy="1033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Alt + V → V → Enter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Colar apenas valores (sem formatação)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. (ponto)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Alternar entre cantos de uma seleção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Shift + F11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Inserir nova planilha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Ctrl + Page Up / Page Down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Navegar entre planilhas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✅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Alt + F1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Criar gráfico rápido dos dados selecionados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3462218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Referências no Excel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643771" y="1306354"/>
            <a:ext cx="13342858" cy="3312438"/>
          </a:xfrm>
          <a:prstGeom prst="roundRect">
            <a:avLst>
              <a:gd name="adj" fmla="val 8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1391" y="1313974"/>
            <a:ext cx="13327618" cy="4711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35462" y="1431846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Referência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4171117" y="1431846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Descrição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2962" y="1431846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 que está fixo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10834807" y="1431846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Exemplo de uso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651391" y="1785104"/>
            <a:ext cx="13327618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5462" y="1902976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$A$1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4171117" y="1902976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Referência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absoluta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502962" y="1902976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Fixa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coluna e linha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10834807" y="1902976"/>
            <a:ext cx="2960370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Sempre apontará para a célula A1, mesmo se a fórmula for copiada.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51391" y="2491621"/>
            <a:ext cx="13327618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35462" y="2609493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A$1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4171117" y="2609493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Referência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mista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(linha fixa)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02962" y="2609493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Fixa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apenas a linha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10834807" y="2609493"/>
            <a:ext cx="2960370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coluna muda ao copiar para o lado, mas a linha 1 permanece.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651391" y="3198138"/>
            <a:ext cx="13327618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35462" y="3316010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$A1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4171117" y="3316010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Referência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mista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(coluna fixa)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502962" y="3316010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Fixa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apenas a coluna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10834807" y="3316010"/>
            <a:ext cx="2960370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linha muda ao copiar para baixo, mas a coluna A permanece.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51391" y="3904655"/>
            <a:ext cx="13327618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35462" y="4022527"/>
            <a:ext cx="296037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A1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4171117" y="4022527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Referência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relativa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7502962" y="4022527"/>
            <a:ext cx="2956560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Nada fixo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10834807" y="4022527"/>
            <a:ext cx="2960370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célula de referência muda conforme a fórmula é copiada.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643771" y="4894659"/>
            <a:ext cx="259663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Como usar: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643771" y="5495092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Digite a fórmula, por exemplo: =A1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643771" y="5853708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Pressione F4 → ele muda para $A$1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643771" y="6212324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Pressione F4 de novo → muda para A$1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643771" y="6570940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Pressione F4 mais uma vez → muda para $A1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643771" y="6929557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Mais uma vez → volta para A1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643771" y="7430691"/>
            <a:ext cx="1334285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É um ciclo que te permite escolher o nível de fixação conforme sua necessidade.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073" y="487680"/>
            <a:ext cx="4173260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Fórmulas Essenciais: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07073" y="1275278"/>
            <a:ext cx="3862745" cy="1289447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284357" y="1452563"/>
            <a:ext cx="2891671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=SUBTOTAL (Função; intervalo)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4357" y="1819751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Calcula totais ignorando outras células SUBTOTAL (ótimo para filtros)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147102" y="1275278"/>
            <a:ext cx="3862745" cy="1289447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324386" y="1452563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=SOMA()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4386" y="1819751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Calcula total de um intervalo. Ex: =SOMA(A1:A10)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7073" y="2742009"/>
            <a:ext cx="3862745" cy="1289447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284357" y="2919293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=MÉDIA()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84357" y="3286482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Calcula a média dos valores. Ex: =MÉDIA(B1:B20)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10147102" y="2742009"/>
            <a:ext cx="3862745" cy="1289447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10324386" y="2919293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=CONCATENAR (ou &amp;)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24386" y="3286482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Une textos: =A1 &amp; " " &amp; B1 ou =CONCATENAR(A1; " "; B1)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7073" y="4208740"/>
            <a:ext cx="3862745" cy="1679615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6284357" y="4386024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 ESQUERDA, DIREITA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84357" y="4753213"/>
            <a:ext cx="3508177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Extrai partes do texto: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284357" y="5143381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=ESQUERDA(A1; 3) → Primeiros 3 caracteres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147102" y="4208740"/>
            <a:ext cx="3862745" cy="1679615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21" name="Text 18"/>
          <p:cNvSpPr/>
          <p:nvPr/>
        </p:nvSpPr>
        <p:spPr>
          <a:xfrm>
            <a:off x="10324386" y="4386024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 SE (Com OU ou E)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324386" y="4753213"/>
            <a:ext cx="3508177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Fórmulas lógicas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0324386" y="5143381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=SE(E(A1&gt;10; B1&lt;5); "Atende"; "Não atende")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6107073" y="6065639"/>
            <a:ext cx="3862745" cy="1679615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25" name="Text 22"/>
          <p:cNvSpPr/>
          <p:nvPr/>
        </p:nvSpPr>
        <p:spPr>
          <a:xfrm>
            <a:off x="6284357" y="6242923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 SEERRO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84357" y="6610112"/>
            <a:ext cx="3508177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Evita erros em fórmulas: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6284357" y="7000280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=SEERRO(A1/B1; 0) → Retorna 0 se houver erro</a:t>
            </a:r>
            <a:endParaRPr lang="en-US" sz="1350" dirty="0"/>
          </a:p>
        </p:txBody>
      </p:sp>
      <p:sp>
        <p:nvSpPr>
          <p:cNvPr id="28" name="Shape 25"/>
          <p:cNvSpPr/>
          <p:nvPr/>
        </p:nvSpPr>
        <p:spPr>
          <a:xfrm>
            <a:off x="10147102" y="6065639"/>
            <a:ext cx="3862745" cy="1679615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29" name="Text 26"/>
          <p:cNvSpPr/>
          <p:nvPr/>
        </p:nvSpPr>
        <p:spPr>
          <a:xfrm>
            <a:off x="10324386" y="6242923"/>
            <a:ext cx="208657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= TEXTO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324386" y="6610112"/>
            <a:ext cx="3508177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Formata números como texto: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0324386" y="7000280"/>
            <a:ext cx="3508177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=TEXTO(A1; "R$ #.##0,00") → Formata como moeda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567" y="688300"/>
            <a:ext cx="7545467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Funções SE, SE com OU e SE com E no Excel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59567" y="1415534"/>
            <a:ext cx="7997666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Vamos explorar essas três estruturas lógicas essenciais com exemplos práticos para você dominar o uso condicional no Excel.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59567" y="2185035"/>
            <a:ext cx="3082647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Função SE Básica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059567" y="2815947"/>
            <a:ext cx="2311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Prático: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059567" y="3350538"/>
            <a:ext cx="799766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Situação: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Verificar se um aluno foi aprovado (nota ≥ 7)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059567" y="3796665"/>
            <a:ext cx="7997666" cy="1960007"/>
          </a:xfrm>
          <a:prstGeom prst="roundRect">
            <a:avLst>
              <a:gd name="adj" fmla="val 12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67187" y="3804285"/>
            <a:ext cx="7981593" cy="4736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31850" y="3910132"/>
            <a:ext cx="23289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Aluno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8895874" y="3910132"/>
            <a:ext cx="232517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Nota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1556087" y="3910132"/>
            <a:ext cx="23289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67187" y="4277916"/>
            <a:ext cx="7981593" cy="7355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31850" y="4383762"/>
            <a:ext cx="23289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João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8895874" y="4383762"/>
            <a:ext cx="232517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1556087" y="4383762"/>
            <a:ext cx="23289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=SE(B2&gt;=7; "Aprovado"; "Reprovado")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67187" y="5013484"/>
            <a:ext cx="7981593" cy="735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31850" y="5119330"/>
            <a:ext cx="23289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Maria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8895874" y="5119330"/>
            <a:ext cx="232517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1556087" y="5119330"/>
            <a:ext cx="23289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=SE(B3&gt;=7; "Aprovado"; "Reprovado")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6059567" y="5940862"/>
            <a:ext cx="79976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Fórmula: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059567" y="6334601"/>
            <a:ext cx="7997666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=SE(teste_lógico; valor_se_verdadeiro; valor_se_falso)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Resultados: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059567" y="6937891"/>
            <a:ext cx="79976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João: "Aprovado"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059567" y="7331631"/>
            <a:ext cx="79976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Maria: "Reprovado"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175" y="772597"/>
            <a:ext cx="3624143" cy="453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Função SE com 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60175" y="141815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60175" y="2046565"/>
            <a:ext cx="7796451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Situação: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Verificar se um funcionário tem direito a bônus (tempo ≥ 2 anos E desempenho ≥ 8)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160175" y="2879169"/>
            <a:ext cx="7796451" cy="2479119"/>
          </a:xfrm>
          <a:prstGeom prst="roundRect">
            <a:avLst>
              <a:gd name="adj" fmla="val 11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67795" y="2886789"/>
            <a:ext cx="7781211" cy="4926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360557" y="3009900"/>
            <a:ext cx="15563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Funcionário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309610" y="3009900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Tempo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0254853" y="3009900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Desempenho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2200096" y="3009900"/>
            <a:ext cx="15563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Bônus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167795" y="3379470"/>
            <a:ext cx="7781211" cy="9855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360557" y="3502581"/>
            <a:ext cx="15563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8309610" y="3502581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254853" y="3502581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9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2200096" y="3502581"/>
            <a:ext cx="1556385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=SE(E(B2&gt;=2; C2&gt;=8); "Tem bônus"; "Sem bônus")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167795" y="4365069"/>
            <a:ext cx="7781211" cy="9855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60557" y="4488180"/>
            <a:ext cx="155638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Carlos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8309610" y="4488180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0254853" y="4488180"/>
            <a:ext cx="15525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12200096" y="4488180"/>
            <a:ext cx="1556385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=SE(E(B3&gt;=2; C3&gt;=8); "Tem bônus"; "Sem bônus")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160175" y="5574863"/>
            <a:ext cx="779645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Fórmula: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160175" y="6037898"/>
            <a:ext cx="7796451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=SE(E(condição1; condição2); valor_se_verdadeiro; valor_se_falso)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Resultados: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6160175" y="6747391"/>
            <a:ext cx="779645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Ana: "Tem bônus"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6160175" y="7210425"/>
            <a:ext cx="779645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Carlos: "Sem bônus"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845" y="578048"/>
            <a:ext cx="3767495" cy="47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Função SE com OU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186845" y="1249085"/>
            <a:ext cx="282559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Prático: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86845" y="1902381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Situação: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Verificar se um produto precisa de revisão (estoque &lt; 10 OU vendas &lt; 5)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86845" y="2447687"/>
            <a:ext cx="7743111" cy="3022163"/>
          </a:xfrm>
          <a:prstGeom prst="roundRect">
            <a:avLst>
              <a:gd name="adj" fmla="val 9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94465" y="2455307"/>
            <a:ext cx="7727871" cy="5754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394847" y="2582942"/>
            <a:ext cx="152781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Produto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330565" y="2582942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Estoque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62473" y="2582942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Vendas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2194381" y="2582942"/>
            <a:ext cx="152781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Revisão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4465" y="3030736"/>
            <a:ext cx="7727871" cy="12157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394847" y="3158371"/>
            <a:ext cx="152781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TV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330565" y="3158371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15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262473" y="3158371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2194381" y="3158371"/>
            <a:ext cx="1527810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=SE(OU(B2&lt;10; C2&lt;5); "Revisar"; "OK")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94465" y="4246483"/>
            <a:ext cx="7727871" cy="1215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94847" y="4374118"/>
            <a:ext cx="152781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Celular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330565" y="4374118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262473" y="4374118"/>
            <a:ext cx="1524000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2194381" y="4374118"/>
            <a:ext cx="1527810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=SE(OU(B3&lt;10; C3&lt;5); "Revisar"; "OK")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186845" y="5694997"/>
            <a:ext cx="77431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Fórmula: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186845" y="6176367"/>
            <a:ext cx="7743111" cy="51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=SE(OU(condição1; condição2); valor_se_verdadeiro; valor_se_falso)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Resultados: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6186845" y="6913959"/>
            <a:ext cx="77431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TV: "OK"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6186845" y="7395329"/>
            <a:ext cx="77431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Celular: "Revisar"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986" y="765096"/>
            <a:ext cx="6578679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4. Combinação SE + E + OU (Aninhadas)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173986" y="1423749"/>
            <a:ext cx="277379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Avançado: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73986" y="2065139"/>
            <a:ext cx="77688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Situação: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Aprovar empréstimo se: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3986" y="2600444"/>
            <a:ext cx="77688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Cliente tem renda &gt; 5000 OU score &gt; 700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73986" y="2983468"/>
            <a:ext cx="776882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 não tem restrição no nome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3986" y="3518773"/>
            <a:ext cx="7768828" cy="2528411"/>
          </a:xfrm>
          <a:prstGeom prst="roundRect">
            <a:avLst>
              <a:gd name="adj" fmla="val 11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81606" y="3526393"/>
            <a:ext cx="7753588" cy="502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378297" y="3651885"/>
            <a:ext cx="97178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Cliente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750612" y="3651885"/>
            <a:ext cx="847011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Renda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998148" y="3651885"/>
            <a:ext cx="8662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Score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0264973" y="3651885"/>
            <a:ext cx="115788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Restrição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1823383" y="3651885"/>
            <a:ext cx="191535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Aprovação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181606" y="4028837"/>
            <a:ext cx="7753588" cy="10053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78297" y="4154329"/>
            <a:ext cx="97178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Marcos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750612" y="4154329"/>
            <a:ext cx="847011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6000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8998148" y="4154329"/>
            <a:ext cx="8662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650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0264973" y="4154329"/>
            <a:ext cx="115788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Não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1823383" y="4154329"/>
            <a:ext cx="1915358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=SE(E(OU(B2&gt;5000; C2&gt;700); D2="Não"); "Aprovado"; "Negado")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6181606" y="5034201"/>
            <a:ext cx="7753588" cy="10053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378297" y="5159693"/>
            <a:ext cx="97178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Julia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750612" y="5159693"/>
            <a:ext cx="847011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4500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8998148" y="5159693"/>
            <a:ext cx="8662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720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10264973" y="5159693"/>
            <a:ext cx="1157883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11823383" y="5159693"/>
            <a:ext cx="1915358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=SE(E(OU(B3&gt;5000; C3&gt;700); D3="Não"); "Aprovado"; "Negado")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173986" y="6268164"/>
            <a:ext cx="776882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Resultados: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6173986" y="6740604"/>
            <a:ext cx="776882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Marcos: "Aprovado"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6173986" y="7213044"/>
            <a:ext cx="776882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Julia: "Negado" (tem restrição)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744260"/>
            <a:ext cx="394489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Dicas Importantes: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19825" y="1446848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F4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para travar referências quando necessário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19825" y="1855470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Para múltiplas condições, você pode aninhar até 64 funções SE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19825" y="2264093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 versões recentes do Excel, você pode usar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SEQUÊNCIA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para simplificar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19825" y="2913698"/>
            <a:ext cx="3944898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Tabela Comparativa:</a:t>
            </a:r>
            <a:endParaRPr lang="en-US" sz="3100" dirty="0"/>
          </a:p>
        </p:txBody>
      </p:sp>
      <p:sp>
        <p:nvSpPr>
          <p:cNvPr id="8" name="Shape 5"/>
          <p:cNvSpPr/>
          <p:nvPr/>
        </p:nvSpPr>
        <p:spPr>
          <a:xfrm>
            <a:off x="6219825" y="3721060"/>
            <a:ext cx="7677150" cy="3764280"/>
          </a:xfrm>
          <a:prstGeom prst="roundRect">
            <a:avLst>
              <a:gd name="adj" fmla="val 8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27445" y="3728680"/>
            <a:ext cx="7661077" cy="601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7828" y="386203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Função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995053" y="3862030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Quando Usar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48467" y="386203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Limitação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7445" y="4330660"/>
            <a:ext cx="7661077" cy="9372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37828" y="446401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995053" y="4464010"/>
            <a:ext cx="212669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Apenas 1 condição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548467" y="4464010"/>
            <a:ext cx="2130504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Limitada a 2 resultados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27445" y="5267920"/>
            <a:ext cx="7661077" cy="1272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7828" y="540127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SE+E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995053" y="5401270"/>
            <a:ext cx="212669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Todas as condições devem ser verdadeiras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1548467" y="540127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Máx 255 argumentos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6227445" y="6540460"/>
            <a:ext cx="7661077" cy="9372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7828" y="667381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SE+OU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8995053" y="6673810"/>
            <a:ext cx="2126694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Pelo menos 1 condição verdadeira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1548467" y="6673810"/>
            <a:ext cx="213050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Máx 255 argumentos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900" y="743903"/>
            <a:ext cx="7614999" cy="128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PROCV: Encontre Informações Rapidamente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50900" y="2356485"/>
            <a:ext cx="163830" cy="1500902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742390" y="2356485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Fórmula PROCV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42390" y="2808684"/>
            <a:ext cx="7123509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PROCV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é uma das funções mais úteis do Excel para buscar valores em uma tabela com base em uma referência. Vamos ver exemplos práticos do dia a dia para entender melhor.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78560" y="4075748"/>
            <a:ext cx="163830" cy="801767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070050" y="4075748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Dica importante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070050" y="4527947"/>
            <a:ext cx="679584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F4 para travar referências de célula com valor absoluto.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906220" y="5095875"/>
            <a:ext cx="163830" cy="801767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397710" y="5095875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Combinação útil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397710" y="5548074"/>
            <a:ext cx="646818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Integre PROCV com SEERRO para evitar mensagens de erro.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33880" y="6116003"/>
            <a:ext cx="163830" cy="1151334"/>
          </a:xfrm>
          <a:prstGeom prst="roundRect">
            <a:avLst>
              <a:gd name="adj" fmla="val 20001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7725370" y="6116003"/>
            <a:ext cx="256996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Sintaxe do PROCV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725370" y="6568202"/>
            <a:ext cx="6140529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=PROCV(valor_procurado; tabela; número_da_coluna; [procurar_exato])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0761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1: Buscar Preço de um Produto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18862" y="849987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Suponha que você tenha uma tabela de produtos e preços: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175980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Objetivo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Encontrar o preço da Banana usando o código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418862" y="1501973"/>
            <a:ext cx="13792676" cy="1416368"/>
          </a:xfrm>
          <a:prstGeom prst="roundRect">
            <a:avLst>
              <a:gd name="adj" fmla="val 12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26482" y="1509593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47568" y="158900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Código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142905" y="1589008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Produto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734431" y="158900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Preço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26482" y="1859875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47568" y="193929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1001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5142905" y="1939290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Maçã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9734431" y="193929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R$ 5,00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426482" y="2210157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47568" y="228957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5142905" y="2289572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Banana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734431" y="228957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R$ 3,50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426482" y="2560439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47568" y="2639854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1003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5142905" y="2639854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Laranja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9734431" y="2639854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R$ 4,20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18862" y="3052882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Solução: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418862" y="3378875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=PROCV(1002; A2:C4; 3; FALSO)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18862" y="3704868"/>
            <a:ext cx="13792676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Explicação: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1002: O código que estamos buscando.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418862" y="4222313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A2:C4: A tabela onde o Excel deve procurar.</a:t>
            </a:r>
            <a:endParaRPr lang="en-US" sz="750" dirty="0"/>
          </a:p>
        </p:txBody>
      </p:sp>
      <p:sp>
        <p:nvSpPr>
          <p:cNvPr id="26" name="Text 24"/>
          <p:cNvSpPr/>
          <p:nvPr/>
        </p:nvSpPr>
        <p:spPr>
          <a:xfrm>
            <a:off x="418862" y="4509968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3: A coluna que tem o Preço (3ª coluna na tabela).</a:t>
            </a:r>
            <a:endParaRPr lang="en-US" sz="750" dirty="0"/>
          </a:p>
        </p:txBody>
      </p:sp>
      <p:sp>
        <p:nvSpPr>
          <p:cNvPr id="27" name="Text 25"/>
          <p:cNvSpPr/>
          <p:nvPr/>
        </p:nvSpPr>
        <p:spPr>
          <a:xfrm>
            <a:off x="418862" y="4797623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FALSO: Queremos uma correspondência exata.</a:t>
            </a:r>
            <a:endParaRPr lang="en-US" sz="750" dirty="0"/>
          </a:p>
        </p:txBody>
      </p:sp>
      <p:sp>
        <p:nvSpPr>
          <p:cNvPr id="28" name="Text 26"/>
          <p:cNvSpPr/>
          <p:nvPr/>
        </p:nvSpPr>
        <p:spPr>
          <a:xfrm>
            <a:off x="418862" y="5130165"/>
            <a:ext cx="531280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Exemplo 2: Buscar Nome de um Funcionário pelo ID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418862" y="5591175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Tabela de funcionários: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418862" y="5917168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Objetivo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Encontrar o cargo do funcionário com ID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102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418862" y="6243161"/>
            <a:ext cx="13792676" cy="1416368"/>
          </a:xfrm>
          <a:prstGeom prst="roundRect">
            <a:avLst>
              <a:gd name="adj" fmla="val 12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426482" y="6250781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47568" y="6330196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5142905" y="6330196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Nome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9734431" y="6330196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Cargo</a:t>
            </a:r>
            <a:endParaRPr lang="en-US" sz="900" dirty="0"/>
          </a:p>
        </p:txBody>
      </p:sp>
      <p:sp>
        <p:nvSpPr>
          <p:cNvPr id="36" name="Shape 34"/>
          <p:cNvSpPr/>
          <p:nvPr/>
        </p:nvSpPr>
        <p:spPr>
          <a:xfrm>
            <a:off x="426482" y="6601063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47568" y="668047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101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5142905" y="6680478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João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9734431" y="6680478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Analista</a:t>
            </a:r>
            <a:endParaRPr lang="en-US" sz="900" dirty="0"/>
          </a:p>
        </p:txBody>
      </p:sp>
      <p:sp>
        <p:nvSpPr>
          <p:cNvPr id="40" name="Shape 38"/>
          <p:cNvSpPr/>
          <p:nvPr/>
        </p:nvSpPr>
        <p:spPr>
          <a:xfrm>
            <a:off x="426482" y="6951345"/>
            <a:ext cx="13776008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47568" y="703076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102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5142905" y="7030760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Maria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9734431" y="7030760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Gerente</a:t>
            </a:r>
            <a:endParaRPr lang="en-US" sz="900" dirty="0"/>
          </a:p>
        </p:txBody>
      </p:sp>
      <p:sp>
        <p:nvSpPr>
          <p:cNvPr id="44" name="Shape 42"/>
          <p:cNvSpPr/>
          <p:nvPr/>
        </p:nvSpPr>
        <p:spPr>
          <a:xfrm>
            <a:off x="426482" y="7301627"/>
            <a:ext cx="13776008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47568" y="738104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103</a:t>
            </a:r>
            <a:endParaRPr lang="en-US" sz="900" dirty="0"/>
          </a:p>
        </p:txBody>
      </p:sp>
      <p:sp>
        <p:nvSpPr>
          <p:cNvPr id="46" name="Text 44"/>
          <p:cNvSpPr/>
          <p:nvPr/>
        </p:nvSpPr>
        <p:spPr>
          <a:xfrm>
            <a:off x="5142905" y="7381042"/>
            <a:ext cx="434459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Carlos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9734431" y="7381042"/>
            <a:ext cx="4348401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Coordenador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18862" y="7794069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Solução: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418862" y="812006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=PROCV(102; A2:C4; 3; FALSO)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418862" y="8446056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Explicação:</a:t>
            </a:r>
            <a:endParaRPr lang="en-US" sz="750" dirty="0"/>
          </a:p>
        </p:txBody>
      </p:sp>
      <p:sp>
        <p:nvSpPr>
          <p:cNvPr id="51" name="Text 49"/>
          <p:cNvSpPr/>
          <p:nvPr/>
        </p:nvSpPr>
        <p:spPr>
          <a:xfrm>
            <a:off x="418862" y="8733711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102: ID do funcionário.</a:t>
            </a:r>
            <a:endParaRPr lang="en-US" sz="750" dirty="0"/>
          </a:p>
        </p:txBody>
      </p:sp>
      <p:sp>
        <p:nvSpPr>
          <p:cNvPr id="52" name="Text 50"/>
          <p:cNvSpPr/>
          <p:nvPr/>
        </p:nvSpPr>
        <p:spPr>
          <a:xfrm>
            <a:off x="418862" y="9021366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A2:C4: Intervalo da tabela.</a:t>
            </a:r>
            <a:endParaRPr lang="en-US" sz="750" dirty="0"/>
          </a:p>
        </p:txBody>
      </p:sp>
      <p:sp>
        <p:nvSpPr>
          <p:cNvPr id="53" name="Text 51"/>
          <p:cNvSpPr/>
          <p:nvPr/>
        </p:nvSpPr>
        <p:spPr>
          <a:xfrm>
            <a:off x="418862" y="9309021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3: Coluna do Cargo.</a:t>
            </a:r>
            <a:endParaRPr lang="en-US" sz="750" dirty="0"/>
          </a:p>
        </p:txBody>
      </p:sp>
      <p:sp>
        <p:nvSpPr>
          <p:cNvPr id="54" name="Text 52"/>
          <p:cNvSpPr/>
          <p:nvPr/>
        </p:nvSpPr>
        <p:spPr>
          <a:xfrm>
            <a:off x="418862" y="9596676"/>
            <a:ext cx="13792676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FALSO: Busca exata.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2025-04-23T20:24:49Z</dcterms:created>
  <dcterms:modified xsi:type="dcterms:W3CDTF">2025-04-23T20:24:49Z</dcterms:modified>
</cp:coreProperties>
</file>